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77" r:id="rId2"/>
    <p:sldId id="326" r:id="rId3"/>
    <p:sldId id="342" r:id="rId4"/>
    <p:sldId id="343" r:id="rId5"/>
    <p:sldId id="348" r:id="rId6"/>
    <p:sldId id="359" r:id="rId7"/>
    <p:sldId id="356" r:id="rId8"/>
    <p:sldId id="344" r:id="rId9"/>
    <p:sldId id="345" r:id="rId10"/>
    <p:sldId id="357" r:id="rId11"/>
    <p:sldId id="346" r:id="rId12"/>
    <p:sldId id="347" r:id="rId13"/>
    <p:sldId id="349" r:id="rId14"/>
    <p:sldId id="358" r:id="rId1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96C879-B588-479D-9D8C-A9128D7555C3}">
          <p14:sldIdLst>
            <p14:sldId id="277"/>
            <p14:sldId id="326"/>
            <p14:sldId id="342"/>
            <p14:sldId id="343"/>
            <p14:sldId id="348"/>
            <p14:sldId id="359"/>
            <p14:sldId id="356"/>
            <p14:sldId id="344"/>
            <p14:sldId id="345"/>
            <p14:sldId id="357"/>
            <p14:sldId id="346"/>
            <p14:sldId id="347"/>
            <p14:sldId id="349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E9"/>
    <a:srgbClr val="010732"/>
    <a:srgbClr val="FFFFFF"/>
    <a:srgbClr val="FD0C50"/>
    <a:srgbClr val="8F115C"/>
    <a:srgbClr val="870A42"/>
    <a:srgbClr val="5014EE"/>
    <a:srgbClr val="DC37C9"/>
    <a:srgbClr val="020B70"/>
    <a:srgbClr val="0F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5033" autoAdjust="0"/>
  </p:normalViewPr>
  <p:slideViewPr>
    <p:cSldViewPr>
      <p:cViewPr>
        <p:scale>
          <a:sx n="100" d="100"/>
          <a:sy n="100" d="100"/>
        </p:scale>
        <p:origin x="1109" y="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04.11.2022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E4EAE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Номер и 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E4EAE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422C7B66-3591-47D8-8A27-1B9B7395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5246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69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3" y="1253996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2" y="1798432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7A952823-70DE-49B6-A769-960BB8FBD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4318215" y="2056563"/>
            <a:ext cx="4141784" cy="2316180"/>
          </a:xfrm>
          <a:custGeom>
            <a:avLst/>
            <a:gdLst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71950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9577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14705"/>
              <a:gd name="connsiteY0" fmla="*/ 384183 h 2305050"/>
              <a:gd name="connsiteX1" fmla="*/ 384183 w 4114705"/>
              <a:gd name="connsiteY1" fmla="*/ 0 h 2305050"/>
              <a:gd name="connsiteX2" fmla="*/ 3719505 w 4114705"/>
              <a:gd name="connsiteY2" fmla="*/ 0 h 2305050"/>
              <a:gd name="connsiteX3" fmla="*/ 4114705 w 4114705"/>
              <a:gd name="connsiteY3" fmla="*/ 215258 h 2305050"/>
              <a:gd name="connsiteX4" fmla="*/ 4100016 w 4114705"/>
              <a:gd name="connsiteY4" fmla="*/ 2075103 h 2305050"/>
              <a:gd name="connsiteX5" fmla="*/ 3877413 w 4114705"/>
              <a:gd name="connsiteY5" fmla="*/ 2305050 h 2305050"/>
              <a:gd name="connsiteX6" fmla="*/ 384183 w 4114705"/>
              <a:gd name="connsiteY6" fmla="*/ 2305050 h 2305050"/>
              <a:gd name="connsiteX7" fmla="*/ 0 w 4114705"/>
              <a:gd name="connsiteY7" fmla="*/ 1920867 h 2305050"/>
              <a:gd name="connsiteX8" fmla="*/ 0 w 4114705"/>
              <a:gd name="connsiteY8" fmla="*/ 384183 h 2305050"/>
              <a:gd name="connsiteX0" fmla="*/ 0 w 4114705"/>
              <a:gd name="connsiteY0" fmla="*/ 395200 h 2316067"/>
              <a:gd name="connsiteX1" fmla="*/ 384183 w 4114705"/>
              <a:gd name="connsiteY1" fmla="*/ 11017 h 2316067"/>
              <a:gd name="connsiteX2" fmla="*/ 3899447 w 4114705"/>
              <a:gd name="connsiteY2" fmla="*/ 0 h 2316067"/>
              <a:gd name="connsiteX3" fmla="*/ 4114705 w 4114705"/>
              <a:gd name="connsiteY3" fmla="*/ 226275 h 2316067"/>
              <a:gd name="connsiteX4" fmla="*/ 4100016 w 4114705"/>
              <a:gd name="connsiteY4" fmla="*/ 2086120 h 2316067"/>
              <a:gd name="connsiteX5" fmla="*/ 3877413 w 4114705"/>
              <a:gd name="connsiteY5" fmla="*/ 2316067 h 2316067"/>
              <a:gd name="connsiteX6" fmla="*/ 384183 w 4114705"/>
              <a:gd name="connsiteY6" fmla="*/ 2316067 h 2316067"/>
              <a:gd name="connsiteX7" fmla="*/ 0 w 4114705"/>
              <a:gd name="connsiteY7" fmla="*/ 1931884 h 2316067"/>
              <a:gd name="connsiteX8" fmla="*/ 0 w 4114705"/>
              <a:gd name="connsiteY8" fmla="*/ 395200 h 2316067"/>
              <a:gd name="connsiteX0" fmla="*/ 0 w 4114705"/>
              <a:gd name="connsiteY0" fmla="*/ 395899 h 2316766"/>
              <a:gd name="connsiteX1" fmla="*/ 384183 w 4114705"/>
              <a:gd name="connsiteY1" fmla="*/ 11716 h 2316766"/>
              <a:gd name="connsiteX2" fmla="*/ 3899447 w 4114705"/>
              <a:gd name="connsiteY2" fmla="*/ 699 h 2316766"/>
              <a:gd name="connsiteX3" fmla="*/ 4114705 w 4114705"/>
              <a:gd name="connsiteY3" fmla="*/ 190251 h 2316766"/>
              <a:gd name="connsiteX4" fmla="*/ 4100016 w 4114705"/>
              <a:gd name="connsiteY4" fmla="*/ 2086819 h 2316766"/>
              <a:gd name="connsiteX5" fmla="*/ 3877413 w 4114705"/>
              <a:gd name="connsiteY5" fmla="*/ 2316766 h 2316766"/>
              <a:gd name="connsiteX6" fmla="*/ 384183 w 4114705"/>
              <a:gd name="connsiteY6" fmla="*/ 2316766 h 2316766"/>
              <a:gd name="connsiteX7" fmla="*/ 0 w 4114705"/>
              <a:gd name="connsiteY7" fmla="*/ 1932583 h 2316766"/>
              <a:gd name="connsiteX8" fmla="*/ 0 w 4114705"/>
              <a:gd name="connsiteY8" fmla="*/ 395899 h 2316766"/>
              <a:gd name="connsiteX0" fmla="*/ 0 w 4116159"/>
              <a:gd name="connsiteY0" fmla="*/ 395899 h 2316766"/>
              <a:gd name="connsiteX1" fmla="*/ 384183 w 4116159"/>
              <a:gd name="connsiteY1" fmla="*/ 11716 h 2316766"/>
              <a:gd name="connsiteX2" fmla="*/ 3932498 w 4116159"/>
              <a:gd name="connsiteY2" fmla="*/ 699 h 2316766"/>
              <a:gd name="connsiteX3" fmla="*/ 4114705 w 4116159"/>
              <a:gd name="connsiteY3" fmla="*/ 190251 h 2316766"/>
              <a:gd name="connsiteX4" fmla="*/ 4100016 w 4116159"/>
              <a:gd name="connsiteY4" fmla="*/ 2086819 h 2316766"/>
              <a:gd name="connsiteX5" fmla="*/ 3877413 w 4116159"/>
              <a:gd name="connsiteY5" fmla="*/ 2316766 h 2316766"/>
              <a:gd name="connsiteX6" fmla="*/ 384183 w 4116159"/>
              <a:gd name="connsiteY6" fmla="*/ 2316766 h 2316766"/>
              <a:gd name="connsiteX7" fmla="*/ 0 w 4116159"/>
              <a:gd name="connsiteY7" fmla="*/ 1932583 h 2316766"/>
              <a:gd name="connsiteX8" fmla="*/ 0 w 4116159"/>
              <a:gd name="connsiteY8" fmla="*/ 395899 h 2316766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0016 w 4116159"/>
              <a:gd name="connsiteY4" fmla="*/ 2086233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88429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387855 w 4119831"/>
              <a:gd name="connsiteY6" fmla="*/ 2316180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7344 w 4123503"/>
              <a:gd name="connsiteY0" fmla="*/ 395313 h 2316180"/>
              <a:gd name="connsiteX1" fmla="*/ 391527 w 4123503"/>
              <a:gd name="connsiteY1" fmla="*/ 11130 h 2316180"/>
              <a:gd name="connsiteX2" fmla="*/ 3939842 w 4123503"/>
              <a:gd name="connsiteY2" fmla="*/ 113 h 2316180"/>
              <a:gd name="connsiteX3" fmla="*/ 4122049 w 4123503"/>
              <a:gd name="connsiteY3" fmla="*/ 200682 h 2316180"/>
              <a:gd name="connsiteX4" fmla="*/ 4111032 w 4123503"/>
              <a:gd name="connsiteY4" fmla="*/ 2104595 h 2316180"/>
              <a:gd name="connsiteX5" fmla="*/ 3895773 w 4123503"/>
              <a:gd name="connsiteY5" fmla="*/ 2316180 h 2316180"/>
              <a:gd name="connsiteX6" fmla="*/ 248308 w 4123503"/>
              <a:gd name="connsiteY6" fmla="*/ 2308835 h 2316180"/>
              <a:gd name="connsiteX7" fmla="*/ 0 w 4123503"/>
              <a:gd name="connsiteY7" fmla="*/ 2130300 h 2316180"/>
              <a:gd name="connsiteX8" fmla="*/ 7344 w 4123503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395313 h 2316180"/>
              <a:gd name="connsiteX0" fmla="*/ 3672 w 4119831"/>
              <a:gd name="connsiteY0" fmla="*/ 197009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97009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82320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07913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627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9947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0 w 4121575"/>
              <a:gd name="connsiteY0" fmla="*/ 198649 h 2316180"/>
              <a:gd name="connsiteX1" fmla="*/ 245599 w 4121575"/>
              <a:gd name="connsiteY1" fmla="*/ 7458 h 2316180"/>
              <a:gd name="connsiteX2" fmla="*/ 3937914 w 4121575"/>
              <a:gd name="connsiteY2" fmla="*/ 113 h 2316180"/>
              <a:gd name="connsiteX3" fmla="*/ 4120121 w 4121575"/>
              <a:gd name="connsiteY3" fmla="*/ 200682 h 2316180"/>
              <a:gd name="connsiteX4" fmla="*/ 4109104 w 4121575"/>
              <a:gd name="connsiteY4" fmla="*/ 2104595 h 2316180"/>
              <a:gd name="connsiteX5" fmla="*/ 3893845 w 4121575"/>
              <a:gd name="connsiteY5" fmla="*/ 2316180 h 2316180"/>
              <a:gd name="connsiteX6" fmla="*/ 246380 w 4121575"/>
              <a:gd name="connsiteY6" fmla="*/ 2308835 h 2316180"/>
              <a:gd name="connsiteX7" fmla="*/ 1744 w 4121575"/>
              <a:gd name="connsiteY7" fmla="*/ 2119283 h 2316180"/>
              <a:gd name="connsiteX8" fmla="*/ 0 w 4121575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19283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1606" h="2316180">
                <a:moveTo>
                  <a:pt x="31" y="198649"/>
                </a:moveTo>
                <a:cubicBezTo>
                  <a:pt x="31" y="-13529"/>
                  <a:pt x="-7540" y="5690"/>
                  <a:pt x="210423" y="7458"/>
                </a:cubicBezTo>
                <a:lnTo>
                  <a:pt x="3937945" y="113"/>
                </a:lnTo>
                <a:cubicBezTo>
                  <a:pt x="4150123" y="113"/>
                  <a:pt x="4120152" y="-11496"/>
                  <a:pt x="4120152" y="200682"/>
                </a:cubicBezTo>
                <a:cubicBezTo>
                  <a:pt x="4116480" y="835320"/>
                  <a:pt x="4112807" y="1478121"/>
                  <a:pt x="4109135" y="2112759"/>
                </a:cubicBezTo>
                <a:cubicBezTo>
                  <a:pt x="4101791" y="2332281"/>
                  <a:pt x="4137177" y="2312508"/>
                  <a:pt x="3896585" y="2316180"/>
                </a:cubicBezTo>
                <a:lnTo>
                  <a:pt x="232870" y="2311556"/>
                </a:lnTo>
                <a:cubicBezTo>
                  <a:pt x="-5014" y="2307884"/>
                  <a:pt x="1775" y="2347790"/>
                  <a:pt x="1775" y="2135612"/>
                </a:cubicBezTo>
                <a:cubicBezTo>
                  <a:pt x="1194" y="1495401"/>
                  <a:pt x="612" y="838860"/>
                  <a:pt x="31" y="198649"/>
                </a:cubicBezTo>
                <a:close/>
              </a:path>
            </a:pathLst>
          </a:custGeom>
        </p:spPr>
        <p:txBody>
          <a:bodyPr lIns="1656000" tIns="396000"/>
          <a:lstStyle>
            <a:lvl1pPr>
              <a:defRPr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31808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683568" y="1999598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683568" y="1574720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cxnSp>
        <p:nvCxnSpPr>
          <p:cNvPr id="24" name="Прямая соединительная линия 23"/>
          <p:cNvCxnSpPr/>
          <p:nvPr userDrawn="1"/>
        </p:nvCxnSpPr>
        <p:spPr>
          <a:xfrm>
            <a:off x="5651167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 userDrawn="1"/>
        </p:nvCxnSpPr>
        <p:spPr>
          <a:xfrm>
            <a:off x="5651167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 userDrawn="1"/>
        </p:nvCxnSpPr>
        <p:spPr>
          <a:xfrm>
            <a:off x="2598333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 userDrawn="1"/>
        </p:nvCxnSpPr>
        <p:spPr>
          <a:xfrm>
            <a:off x="2598333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20"/>
          <p:cNvSpPr>
            <a:spLocks noGrp="1"/>
          </p:cNvSpPr>
          <p:nvPr>
            <p:ph type="body" sz="quarter" idx="13"/>
          </p:nvPr>
        </p:nvSpPr>
        <p:spPr>
          <a:xfrm>
            <a:off x="683568" y="3941201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18"/>
          <p:cNvSpPr>
            <a:spLocks noGrp="1"/>
          </p:cNvSpPr>
          <p:nvPr>
            <p:ph type="body" sz="quarter" idx="14"/>
          </p:nvPr>
        </p:nvSpPr>
        <p:spPr>
          <a:xfrm>
            <a:off x="683568" y="3516323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2" name="Текст 20"/>
          <p:cNvSpPr>
            <a:spLocks noGrp="1"/>
          </p:cNvSpPr>
          <p:nvPr>
            <p:ph type="body" sz="quarter" idx="15"/>
          </p:nvPr>
        </p:nvSpPr>
        <p:spPr>
          <a:xfrm>
            <a:off x="6730242" y="3941201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8"/>
          <p:cNvSpPr>
            <a:spLocks noGrp="1"/>
          </p:cNvSpPr>
          <p:nvPr>
            <p:ph type="body" sz="quarter" idx="16"/>
          </p:nvPr>
        </p:nvSpPr>
        <p:spPr>
          <a:xfrm>
            <a:off x="6730242" y="3516323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4" name="Текст 20"/>
          <p:cNvSpPr>
            <a:spLocks noGrp="1"/>
          </p:cNvSpPr>
          <p:nvPr>
            <p:ph type="body" sz="quarter" idx="17"/>
          </p:nvPr>
        </p:nvSpPr>
        <p:spPr>
          <a:xfrm>
            <a:off x="6730242" y="1999598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18"/>
          <p:cNvSpPr>
            <a:spLocks noGrp="1"/>
          </p:cNvSpPr>
          <p:nvPr>
            <p:ph type="body" sz="quarter" idx="18"/>
          </p:nvPr>
        </p:nvSpPr>
        <p:spPr>
          <a:xfrm>
            <a:off x="6730242" y="1574720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" name="그림 7">
              <a:extLst>
                <a:ext uri="{FF2B5EF4-FFF2-40B4-BE49-F238E27FC236}">
                  <a16:creationId xmlns:a16="http://schemas.microsoft.com/office/drawing/2014/main" id="{98D0599D-7074-48BF-B0BB-683FC0C51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</p:spPr>
        </p:pic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CC7C7A64-7912-44C9-A989-35AFE2A7EA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</p:spPr>
        </p:pic>
      </p:grpSp>
      <p:sp>
        <p:nvSpPr>
          <p:cNvPr id="20" name="Рисунок 42"/>
          <p:cNvSpPr>
            <a:spLocks noGrp="1"/>
          </p:cNvSpPr>
          <p:nvPr>
            <p:ph type="pic" sz="quarter" idx="20"/>
          </p:nvPr>
        </p:nvSpPr>
        <p:spPr>
          <a:xfrm>
            <a:off x="3762000" y="1476000"/>
            <a:ext cx="1584000" cy="3294000"/>
          </a:xfrm>
          <a:custGeom>
            <a:avLst/>
            <a:gdLst>
              <a:gd name="connsiteX0" fmla="*/ 0 w 1809538"/>
              <a:gd name="connsiteY0" fmla="*/ 301596 h 3960440"/>
              <a:gd name="connsiteX1" fmla="*/ 301596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79659 w 1809538"/>
              <a:gd name="connsiteY2" fmla="*/ 5976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58844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48487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0 w 1815514"/>
              <a:gd name="connsiteY7" fmla="*/ 3688726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702374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514" h="3954463">
                <a:moveTo>
                  <a:pt x="0" y="301596"/>
                </a:moveTo>
                <a:cubicBezTo>
                  <a:pt x="0" y="135029"/>
                  <a:pt x="81241" y="0"/>
                  <a:pt x="247808" y="0"/>
                </a:cubicBezTo>
                <a:lnTo>
                  <a:pt x="1579659" y="5976"/>
                </a:lnTo>
                <a:cubicBezTo>
                  <a:pt x="1746226" y="5976"/>
                  <a:pt x="1815514" y="111123"/>
                  <a:pt x="1815514" y="277690"/>
                </a:cubicBezTo>
                <a:lnTo>
                  <a:pt x="1815514" y="3702374"/>
                </a:lnTo>
                <a:cubicBezTo>
                  <a:pt x="1815514" y="3868941"/>
                  <a:pt x="1701200" y="3954463"/>
                  <a:pt x="1534633" y="3954463"/>
                </a:cubicBezTo>
                <a:lnTo>
                  <a:pt x="281580" y="3948488"/>
                </a:lnTo>
                <a:cubicBezTo>
                  <a:pt x="115013" y="3948488"/>
                  <a:pt x="6671" y="3882590"/>
                  <a:pt x="6671" y="3716023"/>
                </a:cubicBezTo>
                <a:cubicBezTo>
                  <a:pt x="4447" y="2577881"/>
                  <a:pt x="2224" y="1439738"/>
                  <a:pt x="0" y="301596"/>
                </a:cubicBezTo>
                <a:close/>
              </a:path>
            </a:pathLst>
          </a:custGeom>
        </p:spPr>
        <p:txBody>
          <a:bodyPr lIns="324000" tIns="1008000" rIns="36000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4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597;p59"/>
          <p:cNvGrpSpPr/>
          <p:nvPr userDrawn="1"/>
        </p:nvGrpSpPr>
        <p:grpSpPr>
          <a:xfrm>
            <a:off x="2195736" y="2283718"/>
            <a:ext cx="5292443" cy="1295267"/>
            <a:chOff x="3512551" y="2358282"/>
            <a:chExt cx="1597032" cy="378649"/>
          </a:xfrm>
        </p:grpSpPr>
        <p:grpSp>
          <p:nvGrpSpPr>
            <p:cNvPr id="4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1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01;p59"/>
              <p:cNvCxnSpPr>
                <a:stCxn id="10" idx="6"/>
                <a:endCxn id="1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sp>
            <p:nvSpPr>
              <p:cNvPr id="19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2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6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16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608;p59"/>
              <p:cNvCxnSpPr>
                <a:stCxn id="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3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7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sp>
            <p:nvSpPr>
              <p:cNvPr id="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4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8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10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616;p59"/>
              <p:cNvCxnSpPr>
                <a:stCxn id="11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1</a:t>
                </a:r>
                <a:endParaRPr sz="2000" dirty="0">
                  <a:solidFill>
                    <a:srgbClr val="E4EAE9"/>
                  </a:solidFill>
                  <a:latin typeface="+mn-lt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30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6278722" y="3577959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4763709" y="1746996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25"/>
          <p:cNvSpPr>
            <a:spLocks noGrp="1"/>
          </p:cNvSpPr>
          <p:nvPr>
            <p:ph type="body" sz="quarter" idx="16" hasCustomPrompt="1"/>
          </p:nvPr>
        </p:nvSpPr>
        <p:spPr>
          <a:xfrm>
            <a:off x="3248490" y="3609607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5"/>
          <p:cNvSpPr>
            <a:spLocks noGrp="1"/>
          </p:cNvSpPr>
          <p:nvPr>
            <p:ph type="body" sz="quarter" idx="17" hasCustomPrompt="1"/>
          </p:nvPr>
        </p:nvSpPr>
        <p:spPr>
          <a:xfrm>
            <a:off x="1733975" y="1747353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9689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Google Shape;2796;p94"/>
          <p:cNvCxnSpPr/>
          <p:nvPr userDrawn="1"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797;p94"/>
          <p:cNvCxnSpPr/>
          <p:nvPr userDrawn="1"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798;p94"/>
          <p:cNvCxnSpPr/>
          <p:nvPr userDrawn="1"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99;p94"/>
          <p:cNvCxnSpPr>
            <a:stCxn id="41" idx="6"/>
            <a:endCxn id="29" idx="2"/>
          </p:cNvCxnSpPr>
          <p:nvPr userDrawn="1"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02;p94"/>
          <p:cNvCxnSpPr>
            <a:stCxn id="29" idx="6"/>
            <a:endCxn id="15" idx="2"/>
          </p:cNvCxnSpPr>
          <p:nvPr userDrawn="1"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804;p94"/>
          <p:cNvGrpSpPr/>
          <p:nvPr userDrawn="1"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5" name="Google Shape;2803;p94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05;p94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7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17;p94"/>
          <p:cNvGrpSpPr/>
          <p:nvPr userDrawn="1"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9" name="Google Shape;2801;p94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818;p94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31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828;p94"/>
          <p:cNvGrpSpPr/>
          <p:nvPr userDrawn="1"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41" name="Google Shape;2800;p94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829;p94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4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Текст 57"/>
          <p:cNvSpPr>
            <a:spLocks noGrp="1"/>
          </p:cNvSpPr>
          <p:nvPr>
            <p:ph type="body" sz="quarter" idx="11" hasCustomPrompt="1"/>
          </p:nvPr>
        </p:nvSpPr>
        <p:spPr>
          <a:xfrm>
            <a:off x="910362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62" name="Текст 57"/>
          <p:cNvSpPr>
            <a:spLocks noGrp="1"/>
          </p:cNvSpPr>
          <p:nvPr>
            <p:ph type="body" sz="quarter" idx="14" hasCustomPrompt="1"/>
          </p:nvPr>
        </p:nvSpPr>
        <p:spPr>
          <a:xfrm>
            <a:off x="3576731" y="3631672"/>
            <a:ext cx="1980245" cy="1040348"/>
          </a:xfrm>
        </p:spPr>
        <p:txBody>
          <a:bodyPr>
            <a:no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63" name="Текст 57"/>
          <p:cNvSpPr>
            <a:spLocks noGrp="1"/>
          </p:cNvSpPr>
          <p:nvPr>
            <p:ph type="body" sz="quarter" idx="15" hasCustomPrompt="1"/>
          </p:nvPr>
        </p:nvSpPr>
        <p:spPr>
          <a:xfrm>
            <a:off x="6426054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Проблема</a:t>
            </a:r>
          </a:p>
        </p:txBody>
      </p:sp>
      <p:sp>
        <p:nvSpPr>
          <p:cNvPr id="65" name="TextBox 64"/>
          <p:cNvSpPr txBox="1"/>
          <p:nvPr userDrawn="1"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Альтернативные</a:t>
            </a:r>
            <a:r>
              <a:rPr lang="ru-RU" baseline="0" dirty="0">
                <a:solidFill>
                  <a:srgbClr val="E4EAE9"/>
                </a:solidFill>
              </a:rPr>
              <a:t> решения</a:t>
            </a:r>
            <a:endParaRPr lang="ru-RU" dirty="0">
              <a:solidFill>
                <a:srgbClr val="E4EAE9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67655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Рисунок 99"/>
          <p:cNvSpPr>
            <a:spLocks noGrp="1"/>
          </p:cNvSpPr>
          <p:nvPr>
            <p:ph type="pic" sz="quarter" idx="10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55" name="그림 15">
            <a:extLst>
              <a:ext uri="{FF2B5EF4-FFF2-40B4-BE49-F238E27FC236}">
                <a16:creationId xmlns:a16="http://schemas.microsoft.com/office/drawing/2014/main" id="{E5E5A732-1242-40D7-8815-B8855AD30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48872" r="51169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>
              <a:gd name="connsiteX0" fmla="*/ 628357 w 1256714"/>
              <a:gd name="connsiteY0" fmla="*/ 0 h 1240348"/>
              <a:gd name="connsiteX1" fmla="*/ 1256714 w 1256714"/>
              <a:gd name="connsiteY1" fmla="*/ 620174 h 1240348"/>
              <a:gd name="connsiteX2" fmla="*/ 628357 w 1256714"/>
              <a:gd name="connsiteY2" fmla="*/ 1240348 h 1240348"/>
              <a:gd name="connsiteX3" fmla="*/ 0 w 1256714"/>
              <a:gd name="connsiteY3" fmla="*/ 620174 h 1240348"/>
              <a:gd name="connsiteX4" fmla="*/ 628357 w 1256714"/>
              <a:gd name="connsiteY4" fmla="*/ 0 h 12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714" h="1240348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</p:spPr>
      </p:pic>
      <p:sp>
        <p:nvSpPr>
          <p:cNvPr id="78" name="图形"/>
          <p:cNvSpPr>
            <a:spLocks noChangeArrowheads="1"/>
          </p:cNvSpPr>
          <p:nvPr/>
        </p:nvSpPr>
        <p:spPr bwMode="auto"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79" name="图形"/>
          <p:cNvSpPr>
            <a:spLocks noChangeArrowheads="1"/>
          </p:cNvSpPr>
          <p:nvPr/>
        </p:nvSpPr>
        <p:spPr bwMode="auto"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80" name="图形"/>
          <p:cNvSpPr>
            <a:spLocks noChangeArrowheads="1"/>
          </p:cNvSpPr>
          <p:nvPr/>
        </p:nvSpPr>
        <p:spPr bwMode="auto"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6" name="Рисунок 9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4556">
            <a:off x="4730550" y="2925800"/>
            <a:ext cx="700347" cy="369175"/>
          </a:xfrm>
          <a:prstGeom prst="rect">
            <a:avLst/>
          </a:prstGeom>
        </p:spPr>
      </p:pic>
      <p:sp>
        <p:nvSpPr>
          <p:cNvPr id="84" name="图形"/>
          <p:cNvSpPr>
            <a:spLocks noChangeArrowheads="1"/>
          </p:cNvSpPr>
          <p:nvPr/>
        </p:nvSpPr>
        <p:spPr bwMode="auto"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1613">
            <a:off x="4312647" y="3684454"/>
            <a:ext cx="700347" cy="369175"/>
          </a:xfrm>
          <a:prstGeom prst="rect">
            <a:avLst/>
          </a:prstGeom>
        </p:spPr>
      </p:pic>
      <p:sp>
        <p:nvSpPr>
          <p:cNvPr id="102" name="Текст 101"/>
          <p:cNvSpPr>
            <a:spLocks noGrp="1"/>
          </p:cNvSpPr>
          <p:nvPr>
            <p:ph type="body" sz="quarter" idx="11" hasCustomPrompt="1"/>
          </p:nvPr>
        </p:nvSpPr>
        <p:spPr>
          <a:xfrm>
            <a:off x="5628216" y="2908221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3" name="Текст 101"/>
          <p:cNvSpPr>
            <a:spLocks noGrp="1"/>
          </p:cNvSpPr>
          <p:nvPr>
            <p:ph type="body" sz="quarter" idx="12" hasCustomPrompt="1"/>
          </p:nvPr>
        </p:nvSpPr>
        <p:spPr>
          <a:xfrm>
            <a:off x="5016324" y="1655288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4" name="Текст 101"/>
          <p:cNvSpPr>
            <a:spLocks noGrp="1"/>
          </p:cNvSpPr>
          <p:nvPr>
            <p:ph type="body" sz="quarter" idx="13" hasCustomPrompt="1"/>
          </p:nvPr>
        </p:nvSpPr>
        <p:spPr>
          <a:xfrm>
            <a:off x="4969179" y="4207242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5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3428311" y="2946080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46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872149" y="267494"/>
            <a:ext cx="5284423" cy="568920"/>
          </a:xfr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30" name="Блок-схема: узел 29"/>
          <p:cNvSpPr/>
          <p:nvPr userDrawn="1"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 userDrawn="1"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 userDrawn="1"/>
        </p:nvSpPr>
        <p:spPr>
          <a:xfrm>
            <a:off x="667354" y="2925416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Блок-схема: узел 32"/>
          <p:cNvSpPr/>
          <p:nvPr userDrawn="1"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/>
          <p:cNvSpPr/>
          <p:nvPr userDrawn="1"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/>
          <p:cNvSpPr/>
          <p:nvPr userDrawn="1"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Рисунок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"/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"/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"/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"/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1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5" hasCustomPrompt="1"/>
          </p:nvPr>
        </p:nvSpPr>
        <p:spPr>
          <a:xfrm>
            <a:off x="704430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27" name="Полилиния 26"/>
          <p:cNvSpPr/>
          <p:nvPr userDrawn="1"/>
        </p:nvSpPr>
        <p:spPr>
          <a:xfrm>
            <a:off x="2281395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/>
          <p:cNvSpPr>
            <a:spLocks noGrp="1"/>
          </p:cNvSpPr>
          <p:nvPr>
            <p:ph type="body" sz="quarter" idx="36" hasCustomPrompt="1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Полилиния 30"/>
          <p:cNvSpPr/>
          <p:nvPr userDrawn="1"/>
        </p:nvSpPr>
        <p:spPr>
          <a:xfrm>
            <a:off x="3951529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17"/>
          <p:cNvSpPr>
            <a:spLocks noGrp="1"/>
          </p:cNvSpPr>
          <p:nvPr>
            <p:ph type="body" sz="quarter" idx="38" hasCustomPrompt="1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Полилиния 37"/>
          <p:cNvSpPr/>
          <p:nvPr userDrawn="1"/>
        </p:nvSpPr>
        <p:spPr>
          <a:xfrm>
            <a:off x="5548373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7"/>
          <p:cNvSpPr>
            <a:spLocks noGrp="1"/>
          </p:cNvSpPr>
          <p:nvPr>
            <p:ph type="body" sz="quarter" idx="40" hasCustomPrompt="1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Полилиния 40"/>
          <p:cNvSpPr/>
          <p:nvPr userDrawn="1"/>
        </p:nvSpPr>
        <p:spPr>
          <a:xfrm>
            <a:off x="7190842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Текст 17"/>
          <p:cNvSpPr>
            <a:spLocks noGrp="1"/>
          </p:cNvSpPr>
          <p:nvPr>
            <p:ph type="body" sz="quarter" idx="42" hasCustomPrompt="1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9" name="Текст 2"/>
          <p:cNvSpPr>
            <a:spLocks noGrp="1"/>
          </p:cNvSpPr>
          <p:nvPr>
            <p:ph type="body" sz="quarter" idx="44" hasCustomPrompt="1"/>
          </p:nvPr>
        </p:nvSpPr>
        <p:spPr>
          <a:xfrm>
            <a:off x="704138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45" hasCustomPrompt="1"/>
          </p:nvPr>
        </p:nvSpPr>
        <p:spPr>
          <a:xfrm>
            <a:off x="704138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56" name="Текст 2"/>
          <p:cNvSpPr>
            <a:spLocks noGrp="1"/>
          </p:cNvSpPr>
          <p:nvPr>
            <p:ph type="body" sz="quarter" idx="49" hasCustomPrompt="1"/>
          </p:nvPr>
        </p:nvSpPr>
        <p:spPr>
          <a:xfrm>
            <a:off x="2319277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68" name="Текст 2"/>
          <p:cNvSpPr>
            <a:spLocks noGrp="1"/>
          </p:cNvSpPr>
          <p:nvPr>
            <p:ph type="body" sz="quarter" idx="50" hasCustomPrompt="1"/>
          </p:nvPr>
        </p:nvSpPr>
        <p:spPr>
          <a:xfrm>
            <a:off x="2318985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69" name="Текст 2"/>
          <p:cNvSpPr>
            <a:spLocks noGrp="1"/>
          </p:cNvSpPr>
          <p:nvPr>
            <p:ph type="body" sz="quarter" idx="51" hasCustomPrompt="1"/>
          </p:nvPr>
        </p:nvSpPr>
        <p:spPr>
          <a:xfrm>
            <a:off x="2318985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0" name="Текст 2"/>
          <p:cNvSpPr>
            <a:spLocks noGrp="1"/>
          </p:cNvSpPr>
          <p:nvPr>
            <p:ph type="body" sz="quarter" idx="52" hasCustomPrompt="1"/>
          </p:nvPr>
        </p:nvSpPr>
        <p:spPr>
          <a:xfrm>
            <a:off x="3951821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1" name="Текст 2"/>
          <p:cNvSpPr>
            <a:spLocks noGrp="1"/>
          </p:cNvSpPr>
          <p:nvPr>
            <p:ph type="body" sz="quarter" idx="53" hasCustomPrompt="1"/>
          </p:nvPr>
        </p:nvSpPr>
        <p:spPr>
          <a:xfrm>
            <a:off x="3951529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2" name="Текст 2"/>
          <p:cNvSpPr>
            <a:spLocks noGrp="1"/>
          </p:cNvSpPr>
          <p:nvPr>
            <p:ph type="body" sz="quarter" idx="54" hasCustomPrompt="1"/>
          </p:nvPr>
        </p:nvSpPr>
        <p:spPr>
          <a:xfrm>
            <a:off x="3951529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3" name="Текст 2"/>
          <p:cNvSpPr>
            <a:spLocks noGrp="1"/>
          </p:cNvSpPr>
          <p:nvPr>
            <p:ph type="body" sz="quarter" idx="55" hasCustomPrompt="1"/>
          </p:nvPr>
        </p:nvSpPr>
        <p:spPr>
          <a:xfrm>
            <a:off x="5574425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4" name="Текст 2"/>
          <p:cNvSpPr>
            <a:spLocks noGrp="1"/>
          </p:cNvSpPr>
          <p:nvPr>
            <p:ph type="body" sz="quarter" idx="56" hasCustomPrompt="1"/>
          </p:nvPr>
        </p:nvSpPr>
        <p:spPr>
          <a:xfrm>
            <a:off x="5574133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5" name="Текст 2"/>
          <p:cNvSpPr>
            <a:spLocks noGrp="1"/>
          </p:cNvSpPr>
          <p:nvPr>
            <p:ph type="body" sz="quarter" idx="57" hasCustomPrompt="1"/>
          </p:nvPr>
        </p:nvSpPr>
        <p:spPr>
          <a:xfrm>
            <a:off x="5574133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6" name="Текст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8123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7" name="Текст 2"/>
          <p:cNvSpPr>
            <a:spLocks noGrp="1"/>
          </p:cNvSpPr>
          <p:nvPr>
            <p:ph type="body" sz="quarter" idx="59" hasCustomPrompt="1"/>
          </p:nvPr>
        </p:nvSpPr>
        <p:spPr>
          <a:xfrm>
            <a:off x="7217831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8" name="Текст 2"/>
          <p:cNvSpPr>
            <a:spLocks noGrp="1"/>
          </p:cNvSpPr>
          <p:nvPr>
            <p:ph type="body" sz="quarter" idx="60" hasCustomPrompt="1"/>
          </p:nvPr>
        </p:nvSpPr>
        <p:spPr>
          <a:xfrm>
            <a:off x="7217831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01.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02.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03.</a:t>
            </a: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40515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40515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39063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39063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39063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39063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04.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05.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06.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537860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537860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536408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536408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36408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536408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499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29000" r="40550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>
              <a:gd name="connsiteX0" fmla="*/ 0 w 4896544"/>
              <a:gd name="connsiteY0" fmla="*/ 0 h 1224136"/>
              <a:gd name="connsiteX1" fmla="*/ 4896544 w 4896544"/>
              <a:gd name="connsiteY1" fmla="*/ 0 h 1224136"/>
              <a:gd name="connsiteX2" fmla="*/ 4896544 w 4896544"/>
              <a:gd name="connsiteY2" fmla="*/ 1224136 h 1224136"/>
              <a:gd name="connsiteX3" fmla="*/ 0 w 4896544"/>
              <a:gd name="connsiteY3" fmla="*/ 1224136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1224136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5580111" y="1492250"/>
            <a:ext cx="2952702" cy="16555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5580111" y="3291830"/>
            <a:ext cx="2952701" cy="1511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539750" y="2859088"/>
            <a:ext cx="4895850" cy="194468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563688"/>
            <a:ext cx="4752975" cy="287337"/>
          </a:xfrm>
        </p:spPr>
        <p:txBody>
          <a:bodyPr/>
          <a:lstStyle>
            <a:lvl1pPr algn="ct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611187" y="1933053"/>
            <a:ext cx="4752975" cy="7107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45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59632" y="1923678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 userDrawn="1"/>
        </p:nvCxnSpPr>
        <p:spPr>
          <a:xfrm>
            <a:off x="1259632" y="2355726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259632" y="2787774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 userDrawn="1"/>
        </p:nvCxnSpPr>
        <p:spPr>
          <a:xfrm>
            <a:off x="1259632" y="3219822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>
            <a:off x="1259632" y="3651870"/>
            <a:ext cx="3384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780010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2140049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75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576" y="2572097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3004145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3436193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583668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2015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0" y="3723877"/>
            <a:ext cx="524696" cy="216025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851920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25" name="Полилиния 24"/>
          <p:cNvSpPr/>
          <p:nvPr userDrawn="1"/>
        </p:nvSpPr>
        <p:spPr>
          <a:xfrm>
            <a:off x="3021190" y="1959681"/>
            <a:ext cx="272668" cy="1692188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 userDrawn="1"/>
        </p:nvSpPr>
        <p:spPr>
          <a:xfrm>
            <a:off x="4101310" y="3436193"/>
            <a:ext cx="254666" cy="215675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 userDrawn="1"/>
        </p:nvSpPr>
        <p:spPr>
          <a:xfrm>
            <a:off x="1827497" y="2859781"/>
            <a:ext cx="272668" cy="792087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 userDrawn="1"/>
        </p:nvSpPr>
        <p:spPr>
          <a:xfrm>
            <a:off x="2771800" y="2498271"/>
            <a:ext cx="252028" cy="115359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 userDrawn="1"/>
        </p:nvSpPr>
        <p:spPr>
          <a:xfrm>
            <a:off x="1575469" y="3147815"/>
            <a:ext cx="252028" cy="504054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 userDrawn="1"/>
        </p:nvSpPr>
        <p:spPr>
          <a:xfrm>
            <a:off x="3849941" y="2859781"/>
            <a:ext cx="251369" cy="79208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 userDrawn="1"/>
        </p:nvSpPr>
        <p:spPr>
          <a:xfrm>
            <a:off x="5199432" y="1593923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18"/>
          </p:nvPr>
        </p:nvSpPr>
        <p:spPr>
          <a:xfrm>
            <a:off x="5291708" y="1971599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1"/>
          </p:nvPr>
        </p:nvSpPr>
        <p:spPr>
          <a:xfrm>
            <a:off x="5291708" y="1658357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Скругленный прямоугольник 43"/>
          <p:cNvSpPr/>
          <p:nvPr userDrawn="1"/>
        </p:nvSpPr>
        <p:spPr>
          <a:xfrm>
            <a:off x="5199432" y="2420160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Текст 35"/>
          <p:cNvSpPr>
            <a:spLocks noGrp="1"/>
          </p:cNvSpPr>
          <p:nvPr>
            <p:ph type="body" sz="quarter" idx="22"/>
          </p:nvPr>
        </p:nvSpPr>
        <p:spPr>
          <a:xfrm>
            <a:off x="5291708" y="2797836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3"/>
          </p:nvPr>
        </p:nvSpPr>
        <p:spPr>
          <a:xfrm>
            <a:off x="5291708" y="2484594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Скругленный прямоугольник 46"/>
          <p:cNvSpPr/>
          <p:nvPr userDrawn="1"/>
        </p:nvSpPr>
        <p:spPr>
          <a:xfrm>
            <a:off x="5199432" y="3246397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24"/>
          </p:nvPr>
        </p:nvSpPr>
        <p:spPr>
          <a:xfrm>
            <a:off x="5291708" y="3624073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25"/>
          </p:nvPr>
        </p:nvSpPr>
        <p:spPr>
          <a:xfrm>
            <a:off x="5291708" y="3310831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7547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 userDrawn="1"/>
        </p:nvSpPr>
        <p:spPr>
          <a:xfrm>
            <a:off x="6300192" y="127560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190770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 userDrawn="1"/>
        </p:nvCxnSpPr>
        <p:spPr>
          <a:xfrm>
            <a:off x="2621628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334786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 userDrawn="1"/>
        </p:nvCxnSpPr>
        <p:spPr>
          <a:xfrm>
            <a:off x="4013907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 userDrawn="1"/>
        </p:nvCxnSpPr>
        <p:spPr>
          <a:xfrm>
            <a:off x="4716016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уб 7"/>
          <p:cNvSpPr/>
          <p:nvPr userDrawn="1"/>
        </p:nvSpPr>
        <p:spPr>
          <a:xfrm>
            <a:off x="971600" y="1707654"/>
            <a:ext cx="3312368" cy="432048"/>
          </a:xfrm>
          <a:prstGeom prst="cube">
            <a:avLst/>
          </a:prstGeom>
          <a:solidFill>
            <a:srgbClr val="FD0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Куб 8"/>
          <p:cNvSpPr/>
          <p:nvPr userDrawn="1"/>
        </p:nvSpPr>
        <p:spPr>
          <a:xfrm>
            <a:off x="971600" y="2370382"/>
            <a:ext cx="2160240" cy="432000"/>
          </a:xfrm>
          <a:prstGeom prst="cube">
            <a:avLst/>
          </a:prstGeom>
          <a:solidFill>
            <a:srgbClr val="636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Куб 9"/>
          <p:cNvSpPr/>
          <p:nvPr userDrawn="1"/>
        </p:nvSpPr>
        <p:spPr>
          <a:xfrm>
            <a:off x="971600" y="3033110"/>
            <a:ext cx="2520280" cy="432000"/>
          </a:xfrm>
          <a:prstGeom prst="cube">
            <a:avLst/>
          </a:prstGeom>
          <a:solidFill>
            <a:srgbClr val="0F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Куб 10"/>
          <p:cNvSpPr/>
          <p:nvPr userDrawn="1"/>
        </p:nvSpPr>
        <p:spPr>
          <a:xfrm>
            <a:off x="971600" y="3695838"/>
            <a:ext cx="2808312" cy="432000"/>
          </a:xfrm>
          <a:prstGeom prst="cube">
            <a:avLst/>
          </a:prstGeom>
          <a:solidFill>
            <a:srgbClr val="DC3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452" y="4516314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5561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500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69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1000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09577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1500</a:t>
            </a:r>
          </a:p>
        </p:txBody>
      </p:sp>
      <p:sp>
        <p:nvSpPr>
          <p:cNvPr id="22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3748607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445955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2500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6403947" y="1275606"/>
            <a:ext cx="2272508" cy="315609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4"/>
          <p:cNvSpPr>
            <a:spLocks noGrp="1"/>
          </p:cNvSpPr>
          <p:nvPr>
            <p:ph type="body" sz="quarter" idx="17" hasCustomPrompt="1"/>
          </p:nvPr>
        </p:nvSpPr>
        <p:spPr>
          <a:xfrm>
            <a:off x="6403947" y="159121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6300192" y="213987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 userDrawn="1"/>
        </p:nvSpPr>
        <p:spPr>
          <a:xfrm>
            <a:off x="6300192" y="300414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 userDrawn="1"/>
        </p:nvSpPr>
        <p:spPr>
          <a:xfrm>
            <a:off x="6300192" y="386841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24"/>
          <p:cNvSpPr>
            <a:spLocks noGrp="1"/>
          </p:cNvSpPr>
          <p:nvPr>
            <p:ph type="body" sz="quarter" idx="18" hasCustomPrompt="1"/>
          </p:nvPr>
        </p:nvSpPr>
        <p:spPr>
          <a:xfrm>
            <a:off x="6403947" y="2138886"/>
            <a:ext cx="2272508" cy="315609"/>
          </a:xfrm>
        </p:spPr>
        <p:txBody>
          <a:bodyPr/>
          <a:lstStyle>
            <a:lvl1pPr algn="r">
              <a:defRPr>
                <a:solidFill>
                  <a:srgbClr val="6363F3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7" name="Текст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03947" y="245449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8" name="Текст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03947" y="2996396"/>
            <a:ext cx="2272508" cy="315609"/>
          </a:xfrm>
        </p:spPr>
        <p:txBody>
          <a:bodyPr/>
          <a:lstStyle>
            <a:lvl1pPr algn="r">
              <a:defRPr>
                <a:solidFill>
                  <a:srgbClr val="0FA6FB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9" name="Текст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03947" y="331200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Текст 24"/>
          <p:cNvSpPr>
            <a:spLocks noGrp="1"/>
          </p:cNvSpPr>
          <p:nvPr>
            <p:ph type="body" sz="quarter" idx="22" hasCustomPrompt="1"/>
          </p:nvPr>
        </p:nvSpPr>
        <p:spPr>
          <a:xfrm>
            <a:off x="6403947" y="3868242"/>
            <a:ext cx="2272508" cy="315609"/>
          </a:xfrm>
        </p:spPr>
        <p:txBody>
          <a:bodyPr/>
          <a:lstStyle>
            <a:lvl1pPr algn="r">
              <a:defRPr>
                <a:solidFill>
                  <a:srgbClr val="DC37C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1" name="Текст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03947" y="4183851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89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695;p63"/>
          <p:cNvSpPr/>
          <p:nvPr userDrawn="1"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A853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17" name="Google Shape;2481;p84"/>
          <p:cNvCxnSpPr>
            <a:stCxn id="22" idx="3"/>
          </p:cNvCxnSpPr>
          <p:nvPr userDrawn="1"/>
        </p:nvCxnSpPr>
        <p:spPr>
          <a:xfrm flipV="1">
            <a:off x="5690121" y="3214310"/>
            <a:ext cx="1579623" cy="4552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4067944" y="1310546"/>
            <a:ext cx="2054225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3635895" y="3955550"/>
            <a:ext cx="2054225" cy="99246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3635896" y="3494095"/>
            <a:ext cx="2054225" cy="350838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4089766" y="1759965"/>
            <a:ext cx="2054225" cy="1162024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" name="Google Shape;2481;p84"/>
          <p:cNvCxnSpPr>
            <a:stCxn id="19" idx="1"/>
          </p:cNvCxnSpPr>
          <p:nvPr userDrawn="1"/>
        </p:nvCxnSpPr>
        <p:spPr>
          <a:xfrm rot="10800000" flipV="1">
            <a:off x="2665636" y="1485965"/>
            <a:ext cx="1402308" cy="52302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174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79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2"/>
            <a:r>
              <a:rPr lang="ru-RU" dirty="0"/>
              <a:t>Четвертый уровень</a:t>
            </a:r>
            <a:endParaRPr lang="en-US" dirty="0"/>
          </a:p>
          <a:p>
            <a:pPr lvl="2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9" r:id="rId4"/>
    <p:sldLayoutId id="2147483692" r:id="rId5"/>
    <p:sldLayoutId id="2147483680" r:id="rId6"/>
    <p:sldLayoutId id="2147483682" r:id="rId7"/>
    <p:sldLayoutId id="2147483681" r:id="rId8"/>
    <p:sldLayoutId id="2147483686" r:id="rId9"/>
    <p:sldLayoutId id="2147483688" r:id="rId10"/>
    <p:sldLayoutId id="2147483689" r:id="rId11"/>
    <p:sldLayoutId id="2147483690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E4EAE9"/>
          </a:solidFill>
          <a:latin typeface="+mj-lt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600" kern="1200">
          <a:solidFill>
            <a:srgbClr val="E4EAE9"/>
          </a:solidFill>
          <a:latin typeface="+mn-lt"/>
          <a:ea typeface="+mn-ea"/>
          <a:cs typeface="+mn-cs"/>
        </a:defRPr>
      </a:lvl1pPr>
      <a:lvl2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400" kern="1200">
          <a:solidFill>
            <a:srgbClr val="E4EAE9"/>
          </a:solidFill>
          <a:latin typeface="+mn-lt"/>
          <a:ea typeface="+mn-ea"/>
          <a:cs typeface="+mn-cs"/>
        </a:defRPr>
      </a:lvl2pPr>
      <a:lvl3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ndex.ru/company/researches/2021/ecomdash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5" y="1615800"/>
            <a:ext cx="7699209" cy="272014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Задача </a:t>
            </a:r>
            <a:r>
              <a:rPr lang="ru-RU" dirty="0" smtClean="0"/>
              <a:t>10.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Рекомендательный </a:t>
            </a:r>
            <a:r>
              <a:rPr lang="ru-RU" dirty="0"/>
              <a:t>сервис для определения оптимальных мест размещения </a:t>
            </a:r>
            <a:r>
              <a:rPr lang="ru-RU" dirty="0" err="1"/>
              <a:t>постаматов</a:t>
            </a:r>
            <a:r>
              <a:rPr lang="ru-RU" dirty="0"/>
              <a:t> в рамках проекта «Московский </a:t>
            </a:r>
            <a:r>
              <a:rPr lang="ru-RU" dirty="0" err="1"/>
              <a:t>постамат</a:t>
            </a:r>
            <a:r>
              <a:rPr lang="ru-RU" dirty="0" smtClean="0"/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44740"/>
            <a:ext cx="4752528" cy="719783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Команда «</a:t>
            </a:r>
            <a:r>
              <a:rPr lang="en-US" b="1" dirty="0" smtClean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12" name="Рисунок 1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71" y="4083918"/>
            <a:ext cx="70645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395536" y="677796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Возможность установки </a:t>
            </a:r>
            <a:r>
              <a:rPr lang="ru-RU" sz="1200" dirty="0" err="1" smtClean="0"/>
              <a:t>постамата</a:t>
            </a:r>
            <a:r>
              <a:rPr lang="ru-RU" sz="1200" dirty="0" smtClean="0"/>
              <a:t> в выбранной точке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1036173"/>
            <a:ext cx="4189684" cy="38866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1036173"/>
            <a:ext cx="3608168" cy="39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606576" y="63853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Просмотр установленных </a:t>
            </a:r>
            <a:r>
              <a:rPr lang="ru-RU" sz="1200" dirty="0" err="1" smtClean="0"/>
              <a:t>постаматов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985026"/>
            <a:ext cx="8031259" cy="4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Средняя загрузка </a:t>
            </a:r>
            <a:r>
              <a:rPr lang="ru-RU" sz="1200" dirty="0" err="1" smtClean="0"/>
              <a:t>постаматов</a:t>
            </a:r>
            <a:r>
              <a:rPr lang="ru-RU" sz="1200" dirty="0" smtClean="0"/>
              <a:t> в месяц (число посылок)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36" y="1340403"/>
            <a:ext cx="6264127" cy="36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Статистика использования </a:t>
            </a:r>
            <a:r>
              <a:rPr lang="ru-RU" sz="1200" dirty="0" err="1" smtClean="0"/>
              <a:t>постамата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6" y="1475340"/>
            <a:ext cx="8667229" cy="29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971600" y="1059582"/>
            <a:ext cx="6912768" cy="2880320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 smtClean="0">
                <a:latin typeface="Montserrat" panose="00000500000000000000" pitchFamily="50" charset="-52"/>
              </a:rPr>
              <a:t>Спасибо за внимание!</a:t>
            </a:r>
            <a:endParaRPr lang="en-US" sz="3400" b="1" dirty="0" smtClean="0">
              <a:latin typeface="Montserrat" panose="00000500000000000000" pitchFamily="50" charset="-52"/>
            </a:endParaRPr>
          </a:p>
          <a:p>
            <a:pPr algn="ctr"/>
            <a:endParaRPr lang="ru-RU" dirty="0" smtClean="0">
              <a:latin typeface="Montserrat" panose="00000500000000000000" pitchFamily="50" charset="-52"/>
            </a:endParaRPr>
          </a:p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Команда </a:t>
            </a:r>
            <a:r>
              <a:rPr lang="en-US" dirty="0" smtClean="0">
                <a:latin typeface="Montserrat" panose="00000500000000000000" pitchFamily="50" charset="-52"/>
              </a:rPr>
              <a:t>Pease of GIS</a:t>
            </a:r>
          </a:p>
          <a:p>
            <a:pPr algn="ctr"/>
            <a:endParaRPr lang="en-US" dirty="0">
              <a:latin typeface="Montserrat" panose="00000500000000000000" pitchFamily="50" charset="-52"/>
            </a:endParaRPr>
          </a:p>
          <a:p>
            <a:pPr algn="ctr"/>
            <a:r>
              <a:rPr lang="en-US" u="sng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http://bigint.ru</a:t>
            </a:r>
          </a:p>
          <a:p>
            <a:pPr algn="ctr"/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586814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636567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36CFDE-715D-49F2-99DD-29A548FE3E2B}"/>
              </a:ext>
            </a:extLst>
          </p:cNvPr>
          <p:cNvSpPr/>
          <p:nvPr/>
        </p:nvSpPr>
        <p:spPr>
          <a:xfrm>
            <a:off x="3375388" y="285968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BE7EE1F-83C4-41F9-97E6-4CB9D0C2A34E}"/>
              </a:ext>
            </a:extLst>
          </p:cNvPr>
          <p:cNvSpPr/>
          <p:nvPr/>
        </p:nvSpPr>
        <p:spPr>
          <a:xfrm>
            <a:off x="3872914" y="14707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82758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132511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Заголовок 120"/>
          <p:cNvSpPr>
            <a:spLocks noGrp="1"/>
          </p:cNvSpPr>
          <p:nvPr>
            <p:ph type="title"/>
          </p:nvPr>
        </p:nvSpPr>
        <p:spPr>
          <a:xfrm>
            <a:off x="1864115" y="53053"/>
            <a:ext cx="5284423" cy="568920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Команда «</a:t>
            </a:r>
            <a:r>
              <a:rPr lang="en-US" b="1" dirty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4" r="5839" b="28548"/>
          <a:stretch/>
        </p:blipFill>
        <p:spPr>
          <a:xfrm>
            <a:off x="1418495" y="1563638"/>
            <a:ext cx="1079500" cy="1081087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90" y="1563638"/>
            <a:ext cx="1081087" cy="1081087"/>
          </a:xfr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8566" y="1563688"/>
            <a:ext cx="1081088" cy="1081087"/>
          </a:xfrm>
        </p:spPr>
      </p:pic>
      <p:sp>
        <p:nvSpPr>
          <p:cNvPr id="127" name="Текст 126"/>
          <p:cNvSpPr>
            <a:spLocks noGrp="1"/>
          </p:cNvSpPr>
          <p:nvPr>
            <p:ph type="body" sz="quarter" idx="30"/>
          </p:nvPr>
        </p:nvSpPr>
        <p:spPr>
          <a:xfrm>
            <a:off x="933071" y="2918992"/>
            <a:ext cx="215462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Максим Милованов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8" name="Текст 127"/>
          <p:cNvSpPr>
            <a:spLocks noGrp="1"/>
          </p:cNvSpPr>
          <p:nvPr>
            <p:ph type="body" sz="quarter" idx="35"/>
          </p:nvPr>
        </p:nvSpPr>
        <p:spPr>
          <a:xfrm>
            <a:off x="933541" y="3194470"/>
            <a:ext cx="2153633" cy="92826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DevOps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9" name="Текст 128"/>
          <p:cNvSpPr>
            <a:spLocks noGrp="1"/>
          </p:cNvSpPr>
          <p:nvPr>
            <p:ph type="body" sz="quarter" idx="36"/>
          </p:nvPr>
        </p:nvSpPr>
        <p:spPr>
          <a:xfrm>
            <a:off x="3480721" y="2918942"/>
            <a:ext cx="2154945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Виталий Иванов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0" name="Текст 129"/>
          <p:cNvSpPr>
            <a:spLocks noGrp="1"/>
          </p:cNvSpPr>
          <p:nvPr>
            <p:ph type="body" sz="quarter" idx="38"/>
          </p:nvPr>
        </p:nvSpPr>
        <p:spPr>
          <a:xfrm>
            <a:off x="5979517" y="2918992"/>
            <a:ext cx="214225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Арина </a:t>
            </a:r>
            <a:r>
              <a:rPr lang="ru-RU" dirty="0" err="1" smtClean="0">
                <a:latin typeface="Montserrat" panose="00000500000000000000" pitchFamily="50" charset="-52"/>
              </a:rPr>
              <a:t>Свитова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3" name="Текст 132"/>
          <p:cNvSpPr>
            <a:spLocks noGrp="1"/>
          </p:cNvSpPr>
          <p:nvPr>
            <p:ph type="body" sz="quarter" idx="44"/>
          </p:nvPr>
        </p:nvSpPr>
        <p:spPr>
          <a:xfrm>
            <a:off x="93354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ontserrat" panose="00000500000000000000" pitchFamily="50" charset="-52"/>
              </a:rPr>
              <a:t>@</a:t>
            </a:r>
            <a:r>
              <a:rPr lang="en-US" dirty="0" err="1" smtClean="0">
                <a:latin typeface="Montserrat" panose="00000500000000000000" pitchFamily="50" charset="-52"/>
              </a:rPr>
              <a:t>Mirovan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5" name="Текст 134"/>
          <p:cNvSpPr>
            <a:spLocks noGrp="1"/>
          </p:cNvSpPr>
          <p:nvPr>
            <p:ph type="body" sz="quarter" idx="49"/>
          </p:nvPr>
        </p:nvSpPr>
        <p:spPr>
          <a:xfrm>
            <a:off x="3481345" y="3194420"/>
            <a:ext cx="2153633" cy="928318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ru-RU" dirty="0" smtClean="0">
                <a:latin typeface="Montserrat" panose="00000500000000000000" pitchFamily="50" charset="-52"/>
              </a:rPr>
              <a:t>Работа с оптимизацией БД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6" name="Текст 135"/>
          <p:cNvSpPr>
            <a:spLocks noGrp="1"/>
          </p:cNvSpPr>
          <p:nvPr>
            <p:ph type="body" sz="quarter" idx="50"/>
          </p:nvPr>
        </p:nvSpPr>
        <p:spPr>
          <a:xfrm>
            <a:off x="3481345" y="429994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@pogo1989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8" name="Текст 137"/>
          <p:cNvSpPr>
            <a:spLocks noGrp="1"/>
          </p:cNvSpPr>
          <p:nvPr>
            <p:ph type="body" sz="quarter" idx="52"/>
          </p:nvPr>
        </p:nvSpPr>
        <p:spPr>
          <a:xfrm>
            <a:off x="5974101" y="3194469"/>
            <a:ext cx="2153633" cy="890565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Системная аналитика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ru-RU" dirty="0" smtClean="0">
                <a:latin typeface="Montserrat" panose="00000500000000000000" pitchFamily="50" charset="-52"/>
              </a:rPr>
              <a:t>Подготовка </a:t>
            </a:r>
            <a:r>
              <a:rPr lang="ru-RU" dirty="0" smtClean="0">
                <a:latin typeface="Montserrat" panose="00000500000000000000" pitchFamily="50" charset="-52"/>
              </a:rPr>
              <a:t>данных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Frontend. </a:t>
            </a:r>
            <a:r>
              <a:rPr lang="ru-RU" dirty="0" smtClean="0">
                <a:latin typeface="Montserrat" panose="00000500000000000000" pitchFamily="50" charset="-52"/>
              </a:rPr>
              <a:t>Дизайн и верстка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9" name="Текст 138"/>
          <p:cNvSpPr>
            <a:spLocks noGrp="1"/>
          </p:cNvSpPr>
          <p:nvPr>
            <p:ph type="body" sz="quarter" idx="53"/>
          </p:nvPr>
        </p:nvSpPr>
        <p:spPr>
          <a:xfrm>
            <a:off x="597410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svitova</a:t>
            </a:r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4" y="1131590"/>
            <a:ext cx="7699209" cy="3044182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Размещение сети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r>
              <a:rPr lang="ru-RU" dirty="0" smtClean="0">
                <a:latin typeface="Montserrat" panose="00000500000000000000" pitchFamily="50" charset="-52"/>
              </a:rPr>
              <a:t> в пределах шаговой доступности для жителей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Оптимизация размещения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Разработка сервиса аналитики данных об использовании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51767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Задача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763753"/>
            <a:ext cx="7699209" cy="323715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" panose="00000500000000000000" pitchFamily="50" charset="-52"/>
              </a:rPr>
              <a:t>47% </a:t>
            </a:r>
            <a:r>
              <a:rPr lang="ru-RU" sz="2000" dirty="0" smtClean="0">
                <a:latin typeface="Montserrat" panose="00000500000000000000" pitchFamily="50" charset="-52"/>
              </a:rPr>
              <a:t>покупателей выбирают адрес доставки отличный от домашнего адреса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[1]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50" charset="-52"/>
              </a:rPr>
              <a:t>Основная аудитория интернет-магазинов — женщины (57% </a:t>
            </a:r>
            <a:r>
              <a:rPr lang="ru-RU" sz="2000" dirty="0" smtClean="0">
                <a:latin typeface="Montserrat" panose="00000500000000000000" pitchFamily="50" charset="-52"/>
              </a:rPr>
              <a:t>опрошенных</a:t>
            </a:r>
            <a:r>
              <a:rPr lang="ru-RU" sz="2000" dirty="0">
                <a:latin typeface="Montserrat" panose="00000500000000000000" pitchFamily="50" charset="-52"/>
              </a:rPr>
              <a:t>), семьи с детьми (61</a:t>
            </a:r>
            <a:r>
              <a:rPr lang="ru-RU" sz="2000" dirty="0" smtClean="0">
                <a:latin typeface="Montserrat" panose="00000500000000000000" pitchFamily="50" charset="-52"/>
              </a:rPr>
              <a:t>%)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[2]</a:t>
            </a:r>
            <a:endParaRPr lang="en-US" sz="20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50" charset="-52"/>
              </a:rPr>
              <a:t>Ожидания клиентов относительно расположения посылочных </a:t>
            </a:r>
            <a:r>
              <a:rPr lang="ru-RU" sz="2000" dirty="0" smtClean="0">
                <a:latin typeface="Montserrat" panose="00000500000000000000" pitchFamily="50" charset="-52"/>
              </a:rPr>
              <a:t>автоматов – Близость к дому (33%), близость к работе (21%), наличие парковки (19%)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ru-RU" sz="20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Montserrat" panose="00000500000000000000" pitchFamily="50" charset="-52"/>
              </a:rPr>
              <a:t>Среднее </a:t>
            </a:r>
            <a:r>
              <a:rPr lang="ru-RU" sz="2000" dirty="0">
                <a:latin typeface="Montserrat" panose="00000500000000000000" pitchFamily="50" charset="-52"/>
              </a:rPr>
              <a:t>число посылок в </a:t>
            </a:r>
            <a:r>
              <a:rPr lang="ru-RU" sz="2000" dirty="0" err="1">
                <a:latin typeface="Montserrat" panose="00000500000000000000" pitchFamily="50" charset="-52"/>
              </a:rPr>
              <a:t>постамате</a:t>
            </a:r>
            <a:r>
              <a:rPr lang="ru-RU" sz="2000" dirty="0">
                <a:latin typeface="Montserrat" panose="00000500000000000000" pitchFamily="50" charset="-52"/>
              </a:rPr>
              <a:t> </a:t>
            </a:r>
            <a:r>
              <a:rPr lang="ru-RU" sz="2000" dirty="0" smtClean="0">
                <a:latin typeface="Montserrat" panose="00000500000000000000" pitchFamily="50" charset="-52"/>
              </a:rPr>
              <a:t>330 </a:t>
            </a:r>
            <a:r>
              <a:rPr lang="ru-RU" sz="2000" dirty="0">
                <a:latin typeface="Montserrat" panose="00000500000000000000" pitchFamily="50" charset="-52"/>
              </a:rPr>
              <a:t>в </a:t>
            </a:r>
            <a:r>
              <a:rPr lang="ru-RU" sz="2000" dirty="0" smtClean="0">
                <a:latin typeface="Montserrat" panose="00000500000000000000" pitchFamily="50" charset="-52"/>
              </a:rPr>
              <a:t>месяц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en-US" sz="20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для модели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722393" y="4155926"/>
            <a:ext cx="7699209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900" dirty="0" smtClean="0"/>
              <a:t>Источники:</a:t>
            </a:r>
            <a:endParaRPr lang="en-US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 smtClean="0"/>
              <a:t>Giovanni </a:t>
            </a:r>
            <a:r>
              <a:rPr lang="en-US" sz="900" dirty="0" err="1" smtClean="0"/>
              <a:t>Zenezini</a:t>
            </a:r>
            <a:r>
              <a:rPr lang="ru-RU" sz="900" dirty="0" smtClean="0"/>
              <a:t>. </a:t>
            </a:r>
            <a:r>
              <a:rPr lang="en-US" sz="900" dirty="0" smtClean="0"/>
              <a:t>The </a:t>
            </a:r>
            <a:r>
              <a:rPr lang="en-US" sz="900" dirty="0"/>
              <a:t>Collection And Delivery Points Implementation Process from the Courier, Express and Parcel Operator’s </a:t>
            </a:r>
            <a:r>
              <a:rPr lang="en-US" sz="900" dirty="0" smtClean="0"/>
              <a:t>Perspective.</a:t>
            </a:r>
            <a:r>
              <a:rPr lang="ru-RU" sz="900" dirty="0" smtClean="0"/>
              <a:t> </a:t>
            </a:r>
            <a:r>
              <a:rPr lang="en-US" sz="900" dirty="0"/>
              <a:t>IFAC </a:t>
            </a:r>
            <a:r>
              <a:rPr lang="en-US" sz="900" dirty="0" err="1"/>
              <a:t>PapersOnLine</a:t>
            </a:r>
            <a:r>
              <a:rPr lang="en-US" sz="900" dirty="0"/>
              <a:t> 51-11 (2018) </a:t>
            </a:r>
            <a:r>
              <a:rPr lang="en-US" sz="900" dirty="0" smtClean="0"/>
              <a:t>594–599</a:t>
            </a:r>
            <a:endParaRPr lang="ru-RU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900" dirty="0" smtClean="0"/>
              <a:t>Исследования Яндекс и </a:t>
            </a:r>
            <a:r>
              <a:rPr lang="en-US" sz="900" dirty="0" smtClean="0"/>
              <a:t>GTK. </a:t>
            </a:r>
            <a:r>
              <a:rPr lang="ru-RU" sz="900" dirty="0" smtClean="0"/>
              <a:t>Развитие </a:t>
            </a:r>
            <a:r>
              <a:rPr lang="ru-RU" sz="900" dirty="0"/>
              <a:t>онлайн-торговли в России. </a:t>
            </a:r>
            <a:r>
              <a:rPr lang="ru-RU" sz="900" dirty="0" smtClean="0"/>
              <a:t>2021. </a:t>
            </a:r>
            <a:r>
              <a:rPr lang="en-US" sz="900" dirty="0" smtClean="0">
                <a:hlinkClick r:id="rId5"/>
              </a:rPr>
              <a:t>https://yandex.ru/company/researches/2021/ecomdash</a:t>
            </a:r>
            <a:endParaRPr lang="ru-RU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 smtClean="0"/>
              <a:t>Stanislaw </a:t>
            </a:r>
            <a:r>
              <a:rPr lang="en-US" sz="900" dirty="0" err="1" smtClean="0"/>
              <a:t>Iwan</a:t>
            </a:r>
            <a:r>
              <a:rPr lang="ru-RU" sz="900" dirty="0" smtClean="0"/>
              <a:t>. </a:t>
            </a:r>
            <a:r>
              <a:rPr lang="en-US" sz="900" dirty="0" smtClean="0"/>
              <a:t>Analysis of Parcel Lockers’ Efficiency as the Last Mile Delivery Solution – The Results of the Research in Poland</a:t>
            </a:r>
            <a:r>
              <a:rPr lang="ru-RU" sz="900" dirty="0" smtClean="0"/>
              <a:t>. </a:t>
            </a:r>
            <a:r>
              <a:rPr lang="en-US" sz="900" dirty="0"/>
              <a:t>Transportation Research Procedia </a:t>
            </a:r>
            <a:r>
              <a:rPr lang="en-US" sz="900" dirty="0" smtClean="0"/>
              <a:t>12:644-655</a:t>
            </a:r>
            <a:r>
              <a:rPr lang="ru-RU" sz="900" dirty="0" smtClean="0"/>
              <a:t>, 2020</a:t>
            </a: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9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267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276227" y="1059582"/>
            <a:ext cx="5231877" cy="3528392"/>
          </a:xfrm>
        </p:spPr>
        <p:txBody>
          <a:bodyPr>
            <a:no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Плотность населения по жилым домам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Торговые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Супермаркеты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Метро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Бизнес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Детские </a:t>
            </a:r>
            <a:r>
              <a:rPr lang="ru-RU" sz="1800" dirty="0">
                <a:latin typeface="Montserrat" panose="00000500000000000000" pitchFamily="50" charset="-52"/>
              </a:rPr>
              <a:t>сады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Парковки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Установленные </a:t>
            </a:r>
            <a:r>
              <a:rPr lang="ru-RU" sz="1800" dirty="0" err="1">
                <a:latin typeface="Montserrat" panose="00000500000000000000" pitchFamily="50" charset="-52"/>
              </a:rPr>
              <a:t>постаматы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Критерии расчета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124933"/>
            <a:ext cx="2908776" cy="3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593237" y="2508762"/>
            <a:ext cx="7699209" cy="864096"/>
          </a:xfrm>
        </p:spPr>
        <p:txBody>
          <a:bodyPr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3200" b="1" dirty="0" smtClean="0"/>
              <a:t>H = </a:t>
            </a:r>
            <a:r>
              <a:rPr lang="el-GR" sz="3200" b="1" dirty="0" smtClean="0"/>
              <a:t>Σ</a:t>
            </a:r>
            <a:r>
              <a:rPr lang="ru-RU" sz="3200" b="1" dirty="0" smtClean="0"/>
              <a:t> (</a:t>
            </a:r>
            <a:r>
              <a:rPr lang="en-US" sz="3200" b="1" dirty="0" smtClean="0"/>
              <a:t>K</a:t>
            </a:r>
            <a:r>
              <a:rPr lang="en-US" sz="3200" b="1" baseline="-25000" dirty="0"/>
              <a:t>i</a:t>
            </a:r>
            <a:r>
              <a:rPr lang="en-US" sz="3200" b="1" dirty="0" smtClean="0"/>
              <a:t> * W</a:t>
            </a:r>
            <a:r>
              <a:rPr lang="en-US" sz="3200" b="1" baseline="-25000" dirty="0" smtClean="0"/>
              <a:t>i</a:t>
            </a:r>
            <a:r>
              <a:rPr lang="ru-RU" sz="3200" b="1" dirty="0" smtClean="0"/>
              <a:t>)</a:t>
            </a:r>
            <a:endParaRPr lang="ru-RU" sz="32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Математическая модель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873614" y="3579862"/>
            <a:ext cx="7699209" cy="1413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ru-RU" sz="1800" dirty="0" smtClean="0">
                <a:latin typeface="Montserrat" panose="00000500000000000000" pitchFamily="50" charset="-52"/>
              </a:rPr>
              <a:t>где</a:t>
            </a:r>
          </a:p>
          <a:p>
            <a:pPr>
              <a:spcBef>
                <a:spcPts val="1000"/>
              </a:spcBef>
            </a:pPr>
            <a:r>
              <a:rPr lang="en-US" sz="1800" dirty="0" smtClean="0">
                <a:latin typeface="Montserrat" panose="00000500000000000000" pitchFamily="50" charset="-52"/>
              </a:rPr>
              <a:t>H – </a:t>
            </a:r>
            <a:r>
              <a:rPr lang="ru-RU" sz="1800" dirty="0" smtClean="0">
                <a:latin typeface="Montserrat" panose="00000500000000000000" pitchFamily="50" charset="-52"/>
              </a:rPr>
              <a:t>степень «теплоты»</a:t>
            </a:r>
            <a:br>
              <a:rPr lang="ru-RU" sz="1800" dirty="0" smtClean="0">
                <a:latin typeface="Montserrat" panose="00000500000000000000" pitchFamily="50" charset="-52"/>
              </a:rPr>
            </a:br>
            <a:r>
              <a:rPr lang="en-US" sz="1800" dirty="0" smtClean="0">
                <a:latin typeface="Montserrat" panose="00000500000000000000" pitchFamily="50" charset="-52"/>
              </a:rPr>
              <a:t>K – </a:t>
            </a:r>
            <a:r>
              <a:rPr lang="ru-RU" sz="1800" dirty="0" smtClean="0">
                <a:latin typeface="Montserrat" panose="00000500000000000000" pitchFamily="50" charset="-52"/>
              </a:rPr>
              <a:t>критерий</a:t>
            </a:r>
            <a:r>
              <a:rPr lang="ru-RU" sz="1800" dirty="0">
                <a:latin typeface="Montserrat" panose="00000500000000000000" pitchFamily="50" charset="-52"/>
              </a:rPr>
              <a:t/>
            </a:r>
            <a:br>
              <a:rPr lang="ru-RU" sz="1800" dirty="0">
                <a:latin typeface="Montserrat" panose="00000500000000000000" pitchFamily="50" charset="-52"/>
              </a:rPr>
            </a:br>
            <a:r>
              <a:rPr lang="en-US" sz="1800" dirty="0" smtClean="0">
                <a:latin typeface="Montserrat" panose="00000500000000000000" pitchFamily="50" charset="-52"/>
              </a:rPr>
              <a:t>W – </a:t>
            </a:r>
            <a:r>
              <a:rPr lang="ru-RU" sz="1800" dirty="0" smtClean="0">
                <a:latin typeface="Montserrat" panose="00000500000000000000" pitchFamily="50" charset="-52"/>
              </a:rPr>
              <a:t>весовой коэффициент</a:t>
            </a:r>
          </a:p>
        </p:txBody>
      </p:sp>
      <p:sp>
        <p:nvSpPr>
          <p:cNvPr id="12" name="Подзаголовок 7"/>
          <p:cNvSpPr txBox="1">
            <a:spLocks/>
          </p:cNvSpPr>
          <p:nvPr/>
        </p:nvSpPr>
        <p:spPr>
          <a:xfrm>
            <a:off x="874793" y="1211982"/>
            <a:ext cx="7699209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ru-RU" sz="1800" dirty="0" smtClean="0">
                <a:latin typeface="Montserrat" panose="00000500000000000000" pitchFamily="50" charset="-52"/>
              </a:rPr>
              <a:t>Определение «теплоты» </a:t>
            </a:r>
            <a:r>
              <a:rPr lang="ru-RU" sz="1800" dirty="0" err="1" smtClean="0">
                <a:latin typeface="Montserrat" panose="00000500000000000000" pitchFamily="50" charset="-52"/>
              </a:rPr>
              <a:t>гексагона</a:t>
            </a:r>
            <a:r>
              <a:rPr lang="ru-RU" sz="1800" dirty="0" smtClean="0">
                <a:latin typeface="Montserrat" panose="00000500000000000000" pitchFamily="50" charset="-52"/>
              </a:rPr>
              <a:t> на </a:t>
            </a:r>
            <a:r>
              <a:rPr lang="ru-RU" sz="1800" dirty="0">
                <a:latin typeface="Montserrat" panose="00000500000000000000" pitchFamily="50" charset="-52"/>
              </a:rPr>
              <a:t>основе </a:t>
            </a:r>
            <a:r>
              <a:rPr lang="ru-RU" sz="1800" dirty="0" smtClean="0">
                <a:latin typeface="Montserrat" panose="00000500000000000000" pitchFamily="50" charset="-52"/>
              </a:rPr>
              <a:t>принципа </a:t>
            </a:r>
            <a:r>
              <a:rPr lang="ru-RU" sz="1800" dirty="0">
                <a:latin typeface="Montserrat" panose="00000500000000000000" pitchFamily="50" charset="-52"/>
              </a:rPr>
              <a:t>объективного сравнения </a:t>
            </a:r>
            <a:r>
              <a:rPr lang="ru-RU" sz="1800" dirty="0" smtClean="0">
                <a:latin typeface="Montserrat" panose="00000500000000000000" pitchFamily="50" charset="-52"/>
              </a:rPr>
              <a:t>вариантов.</a:t>
            </a:r>
          </a:p>
        </p:txBody>
      </p:sp>
    </p:spTree>
    <p:extLst>
      <p:ext uri="{BB962C8B-B14F-4D97-AF65-F5344CB8AC3E}">
        <p14:creationId xmlns:p14="http://schemas.microsoft.com/office/powerpoint/2010/main" val="27924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56408" cy="33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24" t="3684" r="2376" b="11504"/>
          <a:stretch/>
        </p:blipFill>
        <p:spPr>
          <a:xfrm>
            <a:off x="1187624" y="987574"/>
            <a:ext cx="6768752" cy="4042593"/>
          </a:xfrm>
          <a:prstGeom prst="rect">
            <a:avLst/>
          </a:prstGeom>
        </p:spPr>
      </p:pic>
      <p:sp>
        <p:nvSpPr>
          <p:cNvPr id="12" name="Подзаголовок 7"/>
          <p:cNvSpPr txBox="1">
            <a:spLocks/>
          </p:cNvSpPr>
          <p:nvPr/>
        </p:nvSpPr>
        <p:spPr>
          <a:xfrm>
            <a:off x="1115617" y="678901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Гексагональная тепловая </a:t>
            </a:r>
            <a:r>
              <a:rPr lang="ru-RU" sz="1200" dirty="0" smtClean="0"/>
              <a:t>карта</a:t>
            </a:r>
            <a:r>
              <a:rPr lang="en-US" sz="1200" dirty="0" smtClean="0"/>
              <a:t>. </a:t>
            </a:r>
            <a:r>
              <a:rPr lang="ru-RU" sz="1200" dirty="0" smtClean="0"/>
              <a:t>Потенциальные зоны для установки </a:t>
            </a:r>
            <a:r>
              <a:rPr lang="ru-RU" sz="1200" dirty="0" err="1" smtClean="0"/>
              <a:t>постаматов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69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733" t="18022"/>
          <a:stretch/>
        </p:blipFill>
        <p:spPr>
          <a:xfrm>
            <a:off x="1331640" y="1000759"/>
            <a:ext cx="6336704" cy="3956916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1187624" y="66974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Тепловая карта на основе плотности населения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40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Другая 1">
      <a:majorFont>
        <a:latin typeface="TTFirs-Bold"/>
        <a:ea typeface=""/>
        <a:cs typeface=""/>
      </a:majorFont>
      <a:minorFont>
        <a:latin typeface="TTFirs-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21958</TotalTime>
  <Words>336</Words>
  <Application>Microsoft Office PowerPoint</Application>
  <PresentationFormat>Экран (16:9)</PresentationFormat>
  <Paragraphs>65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 New</vt:lpstr>
      <vt:lpstr>Lexend Deca</vt:lpstr>
      <vt:lpstr>Montserrat</vt:lpstr>
      <vt:lpstr>TTFirs-Bold</vt:lpstr>
      <vt:lpstr>TTFirs-Medium</vt:lpstr>
      <vt:lpstr>字魂58号-创中黑</vt:lpstr>
      <vt:lpstr>Шаблон.минимализм.геометрический</vt:lpstr>
      <vt:lpstr>Презентация PowerPoint</vt:lpstr>
      <vt:lpstr>Команда «Pease of GIS»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Милованов Максим Михайлович</cp:lastModifiedBy>
  <cp:revision>308</cp:revision>
  <dcterms:created xsi:type="dcterms:W3CDTF">2022-05-19T18:13:56Z</dcterms:created>
  <dcterms:modified xsi:type="dcterms:W3CDTF">2022-11-04T10:51:02Z</dcterms:modified>
</cp:coreProperties>
</file>